
<file path=[Content_Types].xml><?xml version="1.0" encoding="utf-8"?>
<Types xmlns="http://schemas.openxmlformats.org/package/2006/content-types"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42" roundtripDataSignature="AMtx7mgJbGo+FMhfemrEzYrpzLoNN87rS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73" autoAdjust="0"/>
    <p:restoredTop sz="94714"/>
  </p:normalViewPr>
  <p:slideViewPr>
    <p:cSldViewPr snapToGrid="0" snapToObjects="1">
      <p:cViewPr varScale="1">
        <p:scale>
          <a:sx n="96" d="100"/>
          <a:sy n="96" d="100"/>
        </p:scale>
        <p:origin x="74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2" Type="http://customschemas.google.com/relationships/presentationmetadata" Target="metadata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43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media/media1.m4a>
</file>

<file path=ppt/media/media2.m4a>
</file>

<file path=ppt/media/media3.m4a>
</file>

<file path=ppt/media/media4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9" name="Google Shape;59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3" name="Google Shape;7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6" name="Google Shape;8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23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52395" y="4763159"/>
            <a:ext cx="4517081" cy="45170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236759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9"/>
          <p:cNvSpPr txBox="1">
            <a:spLocks noGrp="1"/>
          </p:cNvSpPr>
          <p:nvPr>
            <p:ph type="ctrTitle"/>
          </p:nvPr>
        </p:nvSpPr>
        <p:spPr>
          <a:xfrm>
            <a:off x="725714" y="841772"/>
            <a:ext cx="7772400" cy="2509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 Black"/>
              <a:buNone/>
              <a:defRPr sz="3600" b="1" i="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9"/>
          <p:cNvSpPr txBox="1">
            <a:spLocks noGrp="1"/>
          </p:cNvSpPr>
          <p:nvPr>
            <p:ph type="subTitle" idx="1"/>
          </p:nvPr>
        </p:nvSpPr>
        <p:spPr>
          <a:xfrm>
            <a:off x="1143000" y="3565128"/>
            <a:ext cx="6858000" cy="1241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pic>
        <p:nvPicPr>
          <p:cNvPr id="27" name="Google Shape;27;p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" y="1"/>
            <a:ext cx="2346960" cy="106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Google Shape;28;p9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988384" y="4763159"/>
            <a:ext cx="1539796" cy="3084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0"/>
          <p:cNvSpPr txBox="1">
            <a:spLocks noGrp="1"/>
          </p:cNvSpPr>
          <p:nvPr>
            <p:ph type="title"/>
          </p:nvPr>
        </p:nvSpPr>
        <p:spPr>
          <a:xfrm>
            <a:off x="1618344" y="0"/>
            <a:ext cx="6897006" cy="1065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0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2060"/>
              </a:buClr>
              <a:buSzPts val="1800"/>
              <a:buChar char="•"/>
              <a:defRPr sz="1800"/>
            </a:lvl1pPr>
            <a:lvl2pPr marL="914400" lvl="1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600"/>
              <a:buChar char="•"/>
              <a:defRPr sz="1600"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10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2060"/>
              </a:buClr>
              <a:buSzPts val="1800"/>
              <a:buChar char="•"/>
              <a:defRPr sz="1800"/>
            </a:lvl1pPr>
            <a:lvl2pPr marL="914400" lvl="1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600"/>
              <a:buChar char="•"/>
              <a:defRPr sz="1600"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1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0"/>
          <p:cNvSpPr txBox="1">
            <a:spLocks noGrp="1"/>
          </p:cNvSpPr>
          <p:nvPr>
            <p:ph type="ftr" idx="11"/>
          </p:nvPr>
        </p:nvSpPr>
        <p:spPr>
          <a:xfrm>
            <a:off x="2696365" y="4767263"/>
            <a:ext cx="4511533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0"/>
          <p:cNvSpPr txBox="1">
            <a:spLocks noGrp="1"/>
          </p:cNvSpPr>
          <p:nvPr>
            <p:ph type="sldNum" idx="12"/>
          </p:nvPr>
        </p:nvSpPr>
        <p:spPr>
          <a:xfrm>
            <a:off x="145143" y="4767263"/>
            <a:ext cx="481735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1"/>
          <p:cNvSpPr txBox="1">
            <a:spLocks noGrp="1"/>
          </p:cNvSpPr>
          <p:nvPr>
            <p:ph type="title"/>
          </p:nvPr>
        </p:nvSpPr>
        <p:spPr>
          <a:xfrm>
            <a:off x="1618344" y="0"/>
            <a:ext cx="6897006" cy="1065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1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285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2060"/>
              </a:buClr>
              <a:buSzPts val="2000"/>
              <a:buChar char="•"/>
              <a:defRPr sz="2000"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1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11"/>
          <p:cNvSpPr txBox="1">
            <a:spLocks noGrp="1"/>
          </p:cNvSpPr>
          <p:nvPr>
            <p:ph type="ftr" idx="11"/>
          </p:nvPr>
        </p:nvSpPr>
        <p:spPr>
          <a:xfrm>
            <a:off x="2696365" y="4767263"/>
            <a:ext cx="4511533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11"/>
          <p:cNvSpPr txBox="1">
            <a:spLocks noGrp="1"/>
          </p:cNvSpPr>
          <p:nvPr>
            <p:ph type="sldNum" idx="12"/>
          </p:nvPr>
        </p:nvSpPr>
        <p:spPr>
          <a:xfrm>
            <a:off x="145143" y="4767263"/>
            <a:ext cx="481735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2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000"/>
              <a:buFont typeface="Arial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2"/>
          <p:cNvSpPr txBox="1"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1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12"/>
          <p:cNvSpPr txBox="1">
            <a:spLocks noGrp="1"/>
          </p:cNvSpPr>
          <p:nvPr>
            <p:ph type="ftr" idx="11"/>
          </p:nvPr>
        </p:nvSpPr>
        <p:spPr>
          <a:xfrm>
            <a:off x="2696365" y="4767263"/>
            <a:ext cx="4511533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2"/>
          <p:cNvSpPr txBox="1">
            <a:spLocks noGrp="1"/>
          </p:cNvSpPr>
          <p:nvPr>
            <p:ph type="sldNum" idx="12"/>
          </p:nvPr>
        </p:nvSpPr>
        <p:spPr>
          <a:xfrm>
            <a:off x="145143" y="4767263"/>
            <a:ext cx="481735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3"/>
          <p:cNvSpPr txBox="1">
            <a:spLocks noGrp="1"/>
          </p:cNvSpPr>
          <p:nvPr>
            <p:ph type="title"/>
          </p:nvPr>
        </p:nvSpPr>
        <p:spPr>
          <a:xfrm>
            <a:off x="1618344" y="0"/>
            <a:ext cx="6897006" cy="1065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3"/>
          <p:cNvSpPr txBox="1">
            <a:spLocks noGrp="1"/>
          </p:cNvSpPr>
          <p:nvPr>
            <p:ph type="ftr" idx="11"/>
          </p:nvPr>
        </p:nvSpPr>
        <p:spPr>
          <a:xfrm>
            <a:off x="2696365" y="4767263"/>
            <a:ext cx="4511533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sldNum" idx="12"/>
          </p:nvPr>
        </p:nvSpPr>
        <p:spPr>
          <a:xfrm>
            <a:off x="145143" y="4767263"/>
            <a:ext cx="481735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4"/>
          <p:cNvSpPr txBox="1">
            <a:spLocks noGrp="1"/>
          </p:cNvSpPr>
          <p:nvPr>
            <p:ph type="ftr" idx="11"/>
          </p:nvPr>
        </p:nvSpPr>
        <p:spPr>
          <a:xfrm>
            <a:off x="2696365" y="4767263"/>
            <a:ext cx="4511533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ldNum" idx="12"/>
          </p:nvPr>
        </p:nvSpPr>
        <p:spPr>
          <a:xfrm>
            <a:off x="145143" y="4767263"/>
            <a:ext cx="481735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13" Type="http://schemas.openxmlformats.org/officeDocument/2006/relationships/image" Target="../media/image6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12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4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8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0" y="4749165"/>
            <a:ext cx="9144000" cy="3943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8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-152395" y="4763159"/>
            <a:ext cx="4517081" cy="4517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8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-10315" y="0"/>
            <a:ext cx="236759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8"/>
          <p:cNvSpPr txBox="1">
            <a:spLocks noGrp="1"/>
          </p:cNvSpPr>
          <p:nvPr>
            <p:ph type="title"/>
          </p:nvPr>
        </p:nvSpPr>
        <p:spPr>
          <a:xfrm>
            <a:off x="1618344" y="0"/>
            <a:ext cx="6897006" cy="1065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4" name="Google Shape;14;p8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285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2060"/>
              </a:buClr>
              <a:buSzPts val="2000"/>
              <a:buFont typeface="Arial"/>
              <a:buChar char="•"/>
              <a:defRPr sz="2000" b="1" i="0" u="none" strike="noStrike" cap="non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75707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rgbClr val="75707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rgbClr val="75707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rgbClr val="75707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Google Shape;15;p8"/>
          <p:cNvSpPr txBox="1">
            <a:spLocks noGrp="1"/>
          </p:cNvSpPr>
          <p:nvPr>
            <p:ph type="ftr" idx="11"/>
          </p:nvPr>
        </p:nvSpPr>
        <p:spPr>
          <a:xfrm>
            <a:off x="2696365" y="4767263"/>
            <a:ext cx="4511533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Google Shape;16;p8"/>
          <p:cNvSpPr txBox="1">
            <a:spLocks noGrp="1"/>
          </p:cNvSpPr>
          <p:nvPr>
            <p:ph type="sldNum" idx="12"/>
          </p:nvPr>
        </p:nvSpPr>
        <p:spPr>
          <a:xfrm>
            <a:off x="145143" y="4767263"/>
            <a:ext cx="481735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7" name="Google Shape;17;p8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-19131" y="-14513"/>
            <a:ext cx="1789607" cy="813458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19" name="Google Shape;19;p8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8508093" y="4442028"/>
            <a:ext cx="523665" cy="4440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8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7105017" y="4763159"/>
            <a:ext cx="1539796" cy="30849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9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2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3.xml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"/>
          <p:cNvSpPr txBox="1">
            <a:spLocks noGrp="1"/>
          </p:cNvSpPr>
          <p:nvPr>
            <p:ph type="ctrTitle"/>
          </p:nvPr>
        </p:nvSpPr>
        <p:spPr>
          <a:xfrm>
            <a:off x="685800" y="1076825"/>
            <a:ext cx="7772400" cy="2232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Garamond"/>
              <a:buNone/>
            </a:pPr>
            <a:r>
              <a:rPr lang="en-US" sz="4800" dirty="0"/>
              <a:t>Segmenting Consumers of Bath Soap</a:t>
            </a:r>
            <a:endParaRPr sz="4800" dirty="0"/>
          </a:p>
        </p:txBody>
      </p:sp>
      <p:pic>
        <p:nvPicPr>
          <p:cNvPr id="63" name="Google Shape;63;p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628498" y="1741190"/>
            <a:ext cx="745003" cy="63180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F927F04-B47B-41F1-B51C-A21590375650}"/>
              </a:ext>
            </a:extLst>
          </p:cNvPr>
          <p:cNvSpPr txBox="1"/>
          <p:nvPr/>
        </p:nvSpPr>
        <p:spPr>
          <a:xfrm>
            <a:off x="2124635" y="3563471"/>
            <a:ext cx="5143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Gordon W. Wall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Designed for CRISA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E7D3EF1D-70B6-4311-B9E3-8D1A2D24621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573"/>
    </mc:Choice>
    <mc:Fallback>
      <p:transition spd="slow" advTm="75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"/>
          <p:cNvSpPr txBox="1">
            <a:spLocks noGrp="1"/>
          </p:cNvSpPr>
          <p:nvPr>
            <p:ph type="title"/>
          </p:nvPr>
        </p:nvSpPr>
        <p:spPr>
          <a:xfrm>
            <a:off x="2246994" y="108066"/>
            <a:ext cx="5652597" cy="6207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400"/>
              <a:buFont typeface="Garamond"/>
              <a:buNone/>
            </a:pPr>
            <a:r>
              <a:rPr lang="en-US" dirty="0">
                <a:latin typeface="Garamond"/>
                <a:ea typeface="Garamond"/>
                <a:cs typeface="Garamond"/>
                <a:sym typeface="Garamond"/>
              </a:rPr>
              <a:t>Problem and Formulation</a:t>
            </a:r>
            <a:endParaRPr dirty="0"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70" name="Google Shape;70;p2"/>
          <p:cNvSpPr txBox="1">
            <a:spLocks noGrp="1"/>
          </p:cNvSpPr>
          <p:nvPr>
            <p:ph type="body" idx="1"/>
          </p:nvPr>
        </p:nvSpPr>
        <p:spPr>
          <a:xfrm>
            <a:off x="1485716" y="868486"/>
            <a:ext cx="7369526" cy="3132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000"/>
              <a:buFont typeface="Noto Sans Symbols"/>
              <a:buChar char="▪"/>
            </a:pPr>
            <a:r>
              <a:rPr lang="en-US" sz="2000" b="0" dirty="0">
                <a:solidFill>
                  <a:schemeClr val="accent1">
                    <a:lumMod val="50000"/>
                  </a:schemeClr>
                </a:solidFill>
                <a:latin typeface="Garamond"/>
                <a:ea typeface="Garamond"/>
                <a:cs typeface="Garamond"/>
                <a:sym typeface="Garamond"/>
              </a:rPr>
              <a:t>CRISA believes demographic segmenting not as effective as purchase behavior/basis. Objectives: </a:t>
            </a:r>
            <a:endParaRPr sz="2000" b="0" dirty="0">
              <a:solidFill>
                <a:schemeClr val="accent1">
                  <a:lumMod val="50000"/>
                </a:schemeClr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marL="514350" lvl="1" indent="-1714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2060"/>
              </a:buClr>
              <a:buSzPts val="2000"/>
              <a:buFont typeface="Noto Sans Symbols"/>
              <a:buChar char="▪"/>
            </a:pP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Garamond"/>
                <a:ea typeface="Garamond"/>
                <a:cs typeface="Garamond"/>
                <a:sym typeface="Garamond"/>
              </a:rPr>
              <a:t>Cluster for Purchase Behavior, Basis, and Both</a:t>
            </a:r>
            <a:endParaRPr lang="en-US" dirty="0">
              <a:solidFill>
                <a:schemeClr val="accent1">
                  <a:lumMod val="50000"/>
                </a:schemeClr>
              </a:solidFill>
              <a:ea typeface="Garamond"/>
            </a:endParaRPr>
          </a:p>
          <a:p>
            <a:pPr marL="514350" lvl="1" indent="-1714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2060"/>
              </a:buClr>
              <a:buSzPts val="2000"/>
              <a:buFont typeface="Noto Sans Symbols"/>
              <a:buChar char="▪"/>
            </a:pPr>
            <a:r>
              <a:rPr lang="en-US" sz="1800" b="0" dirty="0">
                <a:solidFill>
                  <a:schemeClr val="accent1">
                    <a:lumMod val="50000"/>
                  </a:schemeClr>
                </a:solidFill>
                <a:latin typeface="Garamond"/>
                <a:ea typeface="Garamond"/>
                <a:cs typeface="Garamond"/>
                <a:sym typeface="Garamond"/>
              </a:rPr>
              <a:t>Select </a:t>
            </a:r>
            <a:r>
              <a:rPr lang="en-US" sz="1800" dirty="0">
                <a:solidFill>
                  <a:schemeClr val="accent1">
                    <a:lumMod val="50000"/>
                  </a:schemeClr>
                </a:solidFill>
                <a:latin typeface="Garamond"/>
                <a:ea typeface="Garamond"/>
                <a:cs typeface="Garamond"/>
                <a:sym typeface="Garamond"/>
              </a:rPr>
              <a:t>Ideal Segmentation (by loyalty, basis, and demographics)</a:t>
            </a:r>
          </a:p>
          <a:p>
            <a:pPr marL="514350" lvl="1" indent="-1714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2060"/>
              </a:buClr>
              <a:buSzPts val="2000"/>
              <a:buFont typeface="Noto Sans Symbols"/>
              <a:buChar char="▪"/>
            </a:pPr>
            <a:r>
              <a:rPr lang="en-US" sz="1800" b="0" dirty="0">
                <a:solidFill>
                  <a:schemeClr val="accent1">
                    <a:lumMod val="50000"/>
                  </a:schemeClr>
                </a:solidFill>
                <a:latin typeface="Garamond"/>
                <a:ea typeface="Garamond"/>
                <a:cs typeface="Garamond"/>
                <a:sym typeface="Garamond"/>
              </a:rPr>
              <a:t>Develop Classification Model for New Data</a:t>
            </a:r>
            <a:endParaRPr sz="1800" b="0" dirty="0">
              <a:solidFill>
                <a:schemeClr val="accent1">
                  <a:lumMod val="50000"/>
                </a:schemeClr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marL="171450" lvl="0" indent="-171450">
              <a:buSzPts val="2000"/>
              <a:buFont typeface="Noto Sans Symbols"/>
              <a:buChar char="▪"/>
            </a:pPr>
            <a:r>
              <a:rPr lang="en-US" sz="2000" b="0" dirty="0">
                <a:solidFill>
                  <a:schemeClr val="accent1">
                    <a:lumMod val="50000"/>
                  </a:schemeClr>
                </a:solidFill>
                <a:latin typeface="Garamond"/>
                <a:ea typeface="Garamond"/>
                <a:cs typeface="Garamond"/>
                <a:sym typeface="Garamond"/>
              </a:rPr>
              <a:t>Problems:</a:t>
            </a:r>
          </a:p>
          <a:p>
            <a:pPr marL="628650" lvl="1" indent="-171450">
              <a:buSzPts val="2000"/>
              <a:buFont typeface="Noto Sans Symbols"/>
              <a:buChar char="▪"/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Garamond"/>
                <a:sym typeface="Garamond"/>
              </a:rPr>
              <a:t>Variable Selection?</a:t>
            </a:r>
          </a:p>
          <a:p>
            <a:pPr marL="1085850" lvl="2" indent="-171450">
              <a:buSzPts val="2000"/>
              <a:buFont typeface="Noto Sans Symbols"/>
              <a:buChar char="▪"/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Garamond"/>
                <a:sym typeface="Garamond"/>
              </a:rPr>
              <a:t>How to gauge loyalty?</a:t>
            </a:r>
          </a:p>
          <a:p>
            <a:pPr marL="628650" lvl="1" indent="-171450">
              <a:buSzPts val="2000"/>
              <a:buFont typeface="Noto Sans Symbols"/>
              <a:buChar char="▪"/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Garamond"/>
                <a:sym typeface="Garamond"/>
              </a:rPr>
              <a:t>Optimal Clusters?</a:t>
            </a:r>
          </a:p>
          <a:p>
            <a:pPr marL="628650" lvl="1" indent="-171450">
              <a:buSzPts val="2000"/>
              <a:buFont typeface="Noto Sans Symbols"/>
              <a:buChar char="▪"/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Garamond"/>
                <a:sym typeface="Garamond"/>
              </a:rPr>
              <a:t>Best Segmentation?</a:t>
            </a:r>
          </a:p>
          <a:p>
            <a:pPr marL="1085850" lvl="2" indent="-171450">
              <a:buSzPts val="2000"/>
              <a:buFont typeface="Noto Sans Symbols"/>
              <a:buChar char="▪"/>
            </a:pPr>
            <a:r>
              <a:rPr lang="en-US" sz="1600" b="0" dirty="0">
                <a:solidFill>
                  <a:schemeClr val="accent1">
                    <a:lumMod val="50000"/>
                  </a:schemeClr>
                </a:solidFill>
                <a:latin typeface="Garamond"/>
                <a:ea typeface="Garamond"/>
                <a:cs typeface="Garamond"/>
                <a:sym typeface="Garamond"/>
              </a:rPr>
              <a:t>How many groupings?</a:t>
            </a:r>
            <a:endParaRPr sz="1600" b="0" dirty="0">
              <a:latin typeface="Garamond"/>
              <a:ea typeface="Garamond"/>
              <a:cs typeface="Garamond"/>
              <a:sym typeface="Garamond"/>
            </a:endParaRPr>
          </a:p>
          <a:p>
            <a:pPr marL="171450" lvl="0" indent="-44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2060"/>
              </a:buClr>
              <a:buSzPts val="2000"/>
              <a:buFont typeface="Noto Sans Symbols"/>
              <a:buNone/>
            </a:pPr>
            <a:endParaRPr sz="2000" b="0" dirty="0">
              <a:latin typeface="Garamond"/>
              <a:ea typeface="Garamond"/>
              <a:cs typeface="Garamond"/>
              <a:sym typeface="Garamond"/>
            </a:endParaRPr>
          </a:p>
          <a:p>
            <a:pPr marL="171450" lvl="0" indent="-44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2060"/>
              </a:buClr>
              <a:buSzPts val="2000"/>
              <a:buFont typeface="Noto Sans Symbols"/>
              <a:buNone/>
            </a:pPr>
            <a:endParaRPr sz="2000" b="0" dirty="0">
              <a:latin typeface="Garamond"/>
              <a:ea typeface="Garamond"/>
              <a:cs typeface="Garamond"/>
              <a:sym typeface="Garamond"/>
            </a:endParaRPr>
          </a:p>
          <a:p>
            <a:pPr marL="171450" lvl="0" indent="-44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2060"/>
              </a:buClr>
              <a:buSzPts val="2000"/>
              <a:buFont typeface="Noto Sans Symbols"/>
              <a:buNone/>
            </a:pPr>
            <a:endParaRPr sz="2000" b="0" dirty="0">
              <a:latin typeface="Garamond"/>
              <a:ea typeface="Garamond"/>
              <a:cs typeface="Garamond"/>
              <a:sym typeface="Garamond"/>
            </a:endParaRPr>
          </a:p>
          <a:p>
            <a:pPr marL="171450" lvl="0" indent="-44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2060"/>
              </a:buClr>
              <a:buSzPts val="2000"/>
              <a:buFont typeface="Noto Sans Symbols"/>
              <a:buNone/>
            </a:pPr>
            <a:endParaRPr sz="2000" b="0" dirty="0">
              <a:latin typeface="Garamond"/>
              <a:ea typeface="Garamond"/>
              <a:cs typeface="Garamond"/>
              <a:sym typeface="Garamond"/>
            </a:endParaRPr>
          </a:p>
          <a:p>
            <a:pPr marL="171450" lvl="0" indent="-44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2060"/>
              </a:buClr>
              <a:buSzPts val="2000"/>
              <a:buFont typeface="Noto Sans Symbols"/>
              <a:buNone/>
            </a:pPr>
            <a:endParaRPr sz="2000" b="0" dirty="0">
              <a:latin typeface="Garamond"/>
              <a:ea typeface="Garamond"/>
              <a:cs typeface="Garamond"/>
              <a:sym typeface="Garamond"/>
            </a:endParaRPr>
          </a:p>
          <a:p>
            <a:pPr marL="171450" lvl="0" indent="-44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2060"/>
              </a:buClr>
              <a:buSzPts val="2000"/>
              <a:buFont typeface="Noto Sans Symbols"/>
              <a:buNone/>
            </a:pPr>
            <a:endParaRPr sz="2000" b="0" dirty="0">
              <a:latin typeface="Garamond"/>
              <a:ea typeface="Garamond"/>
              <a:cs typeface="Garamond"/>
              <a:sym typeface="Garamond"/>
            </a:endParaRPr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2060"/>
              </a:buClr>
              <a:buSzPts val="2000"/>
              <a:buNone/>
            </a:pPr>
            <a:endParaRPr sz="2000" b="0" dirty="0">
              <a:latin typeface="Garamond"/>
              <a:ea typeface="Garamond"/>
              <a:cs typeface="Garamond"/>
              <a:sym typeface="Garamond"/>
            </a:endParaRPr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2060"/>
              </a:buClr>
              <a:buSzPts val="2000"/>
              <a:buNone/>
            </a:pPr>
            <a:endParaRPr sz="2000" b="0" dirty="0">
              <a:latin typeface="Garamond"/>
              <a:ea typeface="Garamond"/>
              <a:cs typeface="Garamond"/>
              <a:sym typeface="Garamond"/>
            </a:endParaRPr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2060"/>
              </a:buClr>
              <a:buSzPts val="2000"/>
              <a:buNone/>
            </a:pPr>
            <a:endParaRPr sz="2000" b="0" dirty="0">
              <a:latin typeface="Garamond"/>
              <a:ea typeface="Garamond"/>
              <a:cs typeface="Garamond"/>
              <a:sym typeface="Garamond"/>
            </a:endParaRPr>
          </a:p>
          <a:p>
            <a:pPr marL="171450" lvl="0" indent="-44450" algn="just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2060"/>
              </a:buClr>
              <a:buSzPts val="2000"/>
              <a:buFont typeface="Noto Sans Symbols"/>
              <a:buNone/>
            </a:pPr>
            <a:endParaRPr sz="2000" b="0" dirty="0">
              <a:latin typeface="Garamond"/>
              <a:ea typeface="Garamond"/>
              <a:cs typeface="Garamond"/>
              <a:sym typeface="Garamond"/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B3584DE7-72E5-4A24-8591-EEE04BFF654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9223"/>
    </mc:Choice>
    <mc:Fallback>
      <p:transition spd="slow" advTm="1792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3"/>
          <p:cNvSpPr txBox="1">
            <a:spLocks noGrp="1"/>
          </p:cNvSpPr>
          <p:nvPr>
            <p:ph type="title"/>
          </p:nvPr>
        </p:nvSpPr>
        <p:spPr>
          <a:xfrm>
            <a:off x="2246994" y="108066"/>
            <a:ext cx="6897006" cy="88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400"/>
              <a:buFont typeface="Garamond"/>
              <a:buNone/>
            </a:pPr>
            <a:r>
              <a:rPr lang="en-US" dirty="0">
                <a:latin typeface="Garamond"/>
                <a:ea typeface="Garamond"/>
                <a:cs typeface="Garamond"/>
                <a:sym typeface="Garamond"/>
              </a:rPr>
              <a:t>Objective-Based Results</a:t>
            </a:r>
            <a:endParaRPr dirty="0">
              <a:latin typeface="Garamond"/>
              <a:ea typeface="Garamond"/>
              <a:cs typeface="Garamond"/>
              <a:sym typeface="Garamond"/>
            </a:endParaRPr>
          </a:p>
        </p:txBody>
      </p:sp>
      <p:pic>
        <p:nvPicPr>
          <p:cNvPr id="11" name="Picture 10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69BC71E9-E033-4214-9717-4D085A4F7A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9820" y="992238"/>
            <a:ext cx="3217268" cy="1973677"/>
          </a:xfrm>
          <a:prstGeom prst="rect">
            <a:avLst/>
          </a:prstGeom>
        </p:spPr>
      </p:pic>
      <p:pic>
        <p:nvPicPr>
          <p:cNvPr id="13" name="Picture 12" descr="A close up of a map&#10;&#10;Description automatically generated">
            <a:extLst>
              <a:ext uri="{FF2B5EF4-FFF2-40B4-BE49-F238E27FC236}">
                <a16:creationId xmlns:a16="http://schemas.microsoft.com/office/drawing/2014/main" id="{6A40771D-B6FF-4015-BA9E-F40522259F2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81625" y="2646574"/>
            <a:ext cx="2551640" cy="2084697"/>
          </a:xfrm>
          <a:prstGeom prst="rect">
            <a:avLst/>
          </a:prstGeom>
        </p:spPr>
      </p:pic>
      <p:pic>
        <p:nvPicPr>
          <p:cNvPr id="15" name="Picture 14" descr="A screenshot of a cell phone&#10;&#10;Description automatically generated">
            <a:extLst>
              <a:ext uri="{FF2B5EF4-FFF2-40B4-BE49-F238E27FC236}">
                <a16:creationId xmlns:a16="http://schemas.microsoft.com/office/drawing/2014/main" id="{10F8AFA0-CCB8-473F-A44F-66173961E5D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72000" y="992238"/>
            <a:ext cx="4043710" cy="1021185"/>
          </a:xfrm>
          <a:prstGeom prst="rect">
            <a:avLst/>
          </a:prstGeom>
        </p:spPr>
      </p:pic>
      <p:pic>
        <p:nvPicPr>
          <p:cNvPr id="17" name="Picture 16" descr="A screenshot of a cell phone&#10;&#10;Description automatically generated">
            <a:extLst>
              <a:ext uri="{FF2B5EF4-FFF2-40B4-BE49-F238E27FC236}">
                <a16:creationId xmlns:a16="http://schemas.microsoft.com/office/drawing/2014/main" id="{0F51C9B8-6C9E-4455-8CF5-E613428523A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30182" y="2013423"/>
            <a:ext cx="4085528" cy="2475136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7E10EBB4-F7F5-4DE1-A6B3-D0D2D4636FC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9218"/>
    </mc:Choice>
    <mc:Fallback>
      <p:transition spd="slow" advTm="2092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4"/>
          <p:cNvSpPr txBox="1">
            <a:spLocks noGrp="1"/>
          </p:cNvSpPr>
          <p:nvPr>
            <p:ph type="title"/>
          </p:nvPr>
        </p:nvSpPr>
        <p:spPr>
          <a:xfrm>
            <a:off x="1618344" y="240632"/>
            <a:ext cx="6897006" cy="7012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070"/>
              <a:buFont typeface="Arial"/>
              <a:buNone/>
            </a:pPr>
            <a:r>
              <a:rPr lang="en-US" sz="2070" dirty="0"/>
              <a:t>Conclusion</a:t>
            </a:r>
            <a:endParaRPr sz="2070" dirty="0"/>
          </a:p>
        </p:txBody>
      </p:sp>
      <p:sp>
        <p:nvSpPr>
          <p:cNvPr id="89" name="Google Shape;89;p4"/>
          <p:cNvSpPr txBox="1">
            <a:spLocks noGrp="1"/>
          </p:cNvSpPr>
          <p:nvPr>
            <p:ph type="body" idx="1"/>
          </p:nvPr>
        </p:nvSpPr>
        <p:spPr>
          <a:xfrm>
            <a:off x="1144289" y="1061644"/>
            <a:ext cx="7371061" cy="33198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1450" indent="-171450">
              <a:buSzPts val="1900"/>
              <a:buFont typeface="Noto Sans Symbols"/>
              <a:buChar char="▪"/>
            </a:pPr>
            <a:r>
              <a:rPr lang="en-US" sz="1900" dirty="0">
                <a:latin typeface="Garamond"/>
                <a:ea typeface="Garamond"/>
                <a:cs typeface="Garamond"/>
                <a:sym typeface="Garamond"/>
              </a:rPr>
              <a:t>Ideal Segmentation: </a:t>
            </a:r>
            <a:r>
              <a:rPr lang="en-US" sz="1900" b="0" dirty="0">
                <a:latin typeface="Garamond"/>
                <a:ea typeface="Garamond"/>
                <a:cs typeface="Garamond"/>
                <a:sym typeface="Garamond"/>
              </a:rPr>
              <a:t>Ideal k = 3. Cluster 1; low SEC, low EDU, high loyalty, low volume/value. Cluster 2; high SEC, high EDU, high AFI, high volume/value, low loyalty. Cluster 3; highest SEC, high EDU but young AGE, high PRCAT, high value, neutral loyalty.</a:t>
            </a:r>
            <a:endParaRPr sz="1900" b="0" dirty="0">
              <a:latin typeface="Garamond"/>
              <a:ea typeface="Garamond"/>
              <a:cs typeface="Garamond"/>
              <a:sym typeface="Garamond"/>
            </a:endParaRPr>
          </a:p>
          <a:p>
            <a:pPr marL="171450" lvl="0" indent="-508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2060"/>
              </a:buClr>
              <a:buSzPts val="1900"/>
              <a:buFont typeface="Noto Sans Symbols"/>
              <a:buNone/>
            </a:pPr>
            <a:endParaRPr sz="1900" b="0" dirty="0">
              <a:latin typeface="Garamond"/>
              <a:ea typeface="Garamond"/>
              <a:cs typeface="Garamond"/>
              <a:sym typeface="Garamond"/>
            </a:endParaRPr>
          </a:p>
          <a:p>
            <a:pPr marL="171450" lvl="0" indent="-171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2060"/>
              </a:buClr>
              <a:buSzPts val="1900"/>
              <a:buFont typeface="Noto Sans Symbols"/>
              <a:buChar char="▪"/>
            </a:pPr>
            <a:r>
              <a:rPr lang="en-US" sz="1900" dirty="0">
                <a:latin typeface="Garamond"/>
                <a:ea typeface="Garamond"/>
                <a:cs typeface="Garamond"/>
                <a:sym typeface="Garamond"/>
              </a:rPr>
              <a:t>Implementation: </a:t>
            </a:r>
            <a:r>
              <a:rPr lang="en-US" sz="1900" b="0" dirty="0">
                <a:latin typeface="Garamond"/>
                <a:ea typeface="Garamond"/>
                <a:cs typeface="Garamond"/>
                <a:sym typeface="Garamond"/>
              </a:rPr>
              <a:t>Classification model for these target segments, or custom tailoring to individual clients with specific goals</a:t>
            </a:r>
            <a:endParaRPr dirty="0"/>
          </a:p>
          <a:p>
            <a:pPr marL="171450" lvl="0" indent="-381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2060"/>
              </a:buClr>
              <a:buSzPts val="2100"/>
              <a:buFont typeface="Noto Sans Symbols"/>
              <a:buNone/>
            </a:pPr>
            <a:endParaRPr sz="2100" b="0" dirty="0">
              <a:latin typeface="Garamond"/>
              <a:ea typeface="Garamond"/>
              <a:cs typeface="Garamond"/>
              <a:sym typeface="Garamond"/>
            </a:endParaRPr>
          </a:p>
          <a:p>
            <a:pPr marL="171450" lvl="0" indent="-381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2060"/>
              </a:buClr>
              <a:buSzPts val="2100"/>
              <a:buFont typeface="Noto Sans Symbols"/>
              <a:buNone/>
            </a:pPr>
            <a:endParaRPr sz="2100" b="0" dirty="0">
              <a:latin typeface="Garamond"/>
              <a:ea typeface="Garamond"/>
              <a:cs typeface="Garamond"/>
              <a:sym typeface="Garamond"/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B39222A4-34D7-4537-AF6E-55C057C4691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481"/>
    </mc:Choice>
    <mc:Fallback>
      <p:transition spd="slow" advTm="664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571</TotalTime>
  <Words>164</Words>
  <Application>Microsoft Office PowerPoint</Application>
  <PresentationFormat>On-screen Show (16:9)</PresentationFormat>
  <Paragraphs>27</Paragraphs>
  <Slides>4</Slides>
  <Notes>4</Notes>
  <HiddenSlides>0</HiddenSlides>
  <MMClips>4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Arial Black</vt:lpstr>
      <vt:lpstr>Calibri</vt:lpstr>
      <vt:lpstr>Garamond</vt:lpstr>
      <vt:lpstr>Noto Sans Symbols</vt:lpstr>
      <vt:lpstr>Office Theme</vt:lpstr>
      <vt:lpstr>Segmenting Consumers of Bath Soap</vt:lpstr>
      <vt:lpstr>Problem and Formulation</vt:lpstr>
      <vt:lpstr>Objective-Based Results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Clustering</dc:title>
  <dc:creator>Microsoft Office User</dc:creator>
  <cp:lastModifiedBy>Gordon Wall</cp:lastModifiedBy>
  <cp:revision>7</cp:revision>
  <dcterms:created xsi:type="dcterms:W3CDTF">2016-02-11T18:06:46Z</dcterms:created>
  <dcterms:modified xsi:type="dcterms:W3CDTF">2019-12-06T02:44:32Z</dcterms:modified>
</cp:coreProperties>
</file>